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oboto Slab" charset="1" panose="00000000000000000000"/>
      <p:regular r:id="rId19"/>
    </p:embeddedFont>
    <p:embeddedFont>
      <p:font typeface="Roboto" charset="1" panose="02000000000000000000"/>
      <p:regular r:id="rId20"/>
    </p:embeddedFont>
    <p:embeddedFont>
      <p:font typeface="Roboto Bold" charset="1" panose="02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70807" y="2757190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Por Trás da Tela: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068366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Os Hardwares que Dão Vida à Realidade Aumentada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189315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Uma análise dos componentes essenciais para a RA em smartphones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53300" y="7071569"/>
            <a:ext cx="6123401" cy="87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Gabriel de Souza Klauck, Luís Felipe de Castilho, Maria Júlia Testoni e Martin Lange de Assis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8449" y="9325655"/>
            <a:ext cx="218629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4548634"/>
            <a:ext cx="6697564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Aplicação da NPU na RA: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540871"/>
            <a:ext cx="429607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Entendendo o Mundo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421487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 NPU interpreta os dados dos sensores de forma eficiente e instantânea.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2238" y="7439917"/>
            <a:ext cx="141685" cy="141685"/>
            <a:chOff x="0" y="0"/>
            <a:chExt cx="188913" cy="18891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0"/>
                  </a:moveTo>
                  <a:lnTo>
                    <a:pt x="188976" y="0"/>
                  </a:lnTo>
                  <a:lnTo>
                    <a:pt x="188976" y="188976"/>
                  </a:lnTo>
                  <a:lnTo>
                    <a:pt x="0" y="188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33" b="3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17439" y="7270254"/>
            <a:ext cx="525914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Reconhecimento de Superfícies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7439" y="8487520"/>
            <a:ext cx="754930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Identifica rapidamente o chão, paredes e mesas para posicionar objetos.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21105" y="7439917"/>
            <a:ext cx="141685" cy="141685"/>
            <a:chOff x="0" y="0"/>
            <a:chExt cx="188913" cy="188913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88976" cy="188976"/>
            </a:xfrm>
            <a:custGeom>
              <a:avLst/>
              <a:gdLst/>
              <a:ahLst/>
              <a:cxnLst/>
              <a:rect r="r" b="b" t="t" l="l"/>
              <a:pathLst>
                <a:path h="188976" w="188976">
                  <a:moveTo>
                    <a:pt x="0" y="0"/>
                  </a:moveTo>
                  <a:lnTo>
                    <a:pt x="188976" y="0"/>
                  </a:lnTo>
                  <a:lnTo>
                    <a:pt x="188976" y="188976"/>
                  </a:lnTo>
                  <a:lnTo>
                    <a:pt x="0" y="188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33" b="3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746308" y="7270254"/>
            <a:ext cx="6100762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Reconhecimento de Objetos e Corpos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46309" y="8260706"/>
            <a:ext cx="754945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Essencial para filtros de rosto (Instagram), para "provar" roupas e acessórios virtualmente ou para que personagens de RA interajam com pessoas.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9164" y="9325655"/>
            <a:ext cx="437198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856310"/>
            <a:ext cx="7317581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Hardware 4: Magnetômetro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848546"/>
            <a:ext cx="6337547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 Bússola Digital e a Orientação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714345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O que é: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Um sensor que detecta o campo magnético da Terra para determinar a direção do Norte, funcionando como uma bússola.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940540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Aplicação na RA: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Essencial para alinhar o mundo virtual com as direções do mundo real (Norte, Sul, Leste, Oeste). Fundamental para apps de larga escala como Pokémon GO e para a navegação em RA do Google Maps.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9164" y="9325655"/>
            <a:ext cx="437198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707630"/>
            <a:ext cx="5738961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 Orquestra em Ação: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278511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Juntando as Peças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048250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 experiência de RA é uma fusão de dados em tempo real: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5820816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66A8EE"/>
                </a:solidFill>
                <a:latin typeface="Roboto Bold"/>
                <a:ea typeface="Roboto Bold"/>
                <a:cs typeface="Roboto Bold"/>
                <a:sym typeface="Roboto Bold"/>
              </a:rPr>
              <a:t>Câmera/LiDAR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veem o ambiente 3D.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6373564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66A8EE"/>
                </a:solidFill>
                <a:latin typeface="Roboto Bold"/>
                <a:ea typeface="Roboto Bold"/>
                <a:cs typeface="Roboto Bold"/>
                <a:sym typeface="Roboto Bold"/>
              </a:rPr>
              <a:t>A IMU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sente o movimento do aparelho nesse ambiente.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0237" y="6926311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66A8EE"/>
                </a:solidFill>
                <a:latin typeface="Roboto Bold"/>
                <a:ea typeface="Roboto Bold"/>
                <a:cs typeface="Roboto Bold"/>
                <a:sym typeface="Roboto Bold"/>
              </a:rPr>
              <a:t>O Magnetômetro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orienta a experiência com o mundo real.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50237" y="7479059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66A8EE"/>
                </a:solidFill>
                <a:latin typeface="Roboto Bold"/>
                <a:ea typeface="Roboto Bold"/>
                <a:cs typeface="Roboto Bold"/>
                <a:sym typeface="Roboto Bold"/>
              </a:rPr>
              <a:t>A NPU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analisa tudo e cria a ilusão visual instantaneamente.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81638" y="9430199"/>
            <a:ext cx="437198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2857" t="0" r="-9285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28807" y="3675012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Obrigado!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7675" y="4986189"/>
            <a:ext cx="5670649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Perguntas?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37675" y="6047334"/>
            <a:ext cx="6054667" cy="131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Gabri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el de Souza Klauck, Luís Felipe de Castilho, Maria Júlia Testoni e Martin Lange de Assis</a:t>
            </a:r>
          </a:p>
          <a:p>
            <a:pPr algn="ctr">
              <a:lnSpc>
                <a:spcPts val="356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581638" y="9430199"/>
            <a:ext cx="437198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328416"/>
            <a:ext cx="5777507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 Mágica é Hardware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279874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 experiência de Realidade Aumentada depende de uma orquestra de sensores trabalhando em harmonia. Para funcionar, um smartphone precisa: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959697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66A8EE"/>
                </a:solidFill>
                <a:latin typeface="Roboto Bold"/>
                <a:ea typeface="Roboto Bold"/>
                <a:cs typeface="Roboto Bold"/>
                <a:sym typeface="Roboto Bold"/>
              </a:rPr>
              <a:t>Ver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o ambiente (Visão)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512445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66A8EE"/>
                </a:solidFill>
                <a:latin typeface="Roboto Bold"/>
                <a:ea typeface="Roboto Bold"/>
                <a:cs typeface="Roboto Bold"/>
                <a:sym typeface="Roboto Bold"/>
              </a:rPr>
              <a:t>Entender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seu movimento (Equilíbrio)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065192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66A8EE"/>
                </a:solidFill>
                <a:latin typeface="Roboto Bold"/>
                <a:ea typeface="Roboto Bold"/>
                <a:cs typeface="Roboto Bold"/>
                <a:sym typeface="Roboto Bold"/>
              </a:rPr>
              <a:t>Saber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sua direção (Orientação)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6617940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66A8EE"/>
                </a:solidFill>
                <a:latin typeface="Roboto Bold"/>
                <a:ea typeface="Roboto Bold"/>
                <a:cs typeface="Roboto Bold"/>
                <a:sym typeface="Roboto Bold"/>
              </a:rPr>
              <a:t>Pensar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em tempo real (Inteligência)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7390508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Vamos conhecer os 4 componentes-chave desta orquestra.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8449" y="9325655"/>
            <a:ext cx="218629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5143500"/>
            <a:chOff x="0" y="0"/>
            <a:chExt cx="9144000" cy="685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96" t="-11598" r="-2256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4299942"/>
            <a:ext cx="6858000" cy="5987058"/>
            <a:chOff x="0" y="0"/>
            <a:chExt cx="9144000" cy="79827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7982743"/>
            </a:xfrm>
            <a:custGeom>
              <a:avLst/>
              <a:gdLst/>
              <a:ahLst/>
              <a:cxnLst/>
              <a:rect r="r" b="b" t="t" l="l"/>
              <a:pathLst>
                <a:path h="7982743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7982743"/>
                  </a:lnTo>
                  <a:lnTo>
                    <a:pt x="0" y="7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600" t="0" r="-2760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048321"/>
            <a:ext cx="9445526" cy="139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Hardware 1: Câmera Traseira (com sensor de profundidade/LiDAR)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719" y="4527699"/>
            <a:ext cx="8960563" cy="362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29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O que é:</a:t>
            </a:r>
          </a:p>
          <a:p>
            <a:pPr algn="l" marL="644997" indent="-322499" lvl="1">
              <a:lnSpc>
                <a:spcPts val="4863"/>
              </a:lnSpc>
              <a:buFont typeface="Arial"/>
              <a:buChar char="•"/>
            </a:pPr>
            <a:r>
              <a:rPr lang="en-US" sz="29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Camera traseira - capta imagem</a:t>
            </a:r>
          </a:p>
          <a:p>
            <a:pPr algn="l" marL="644997" indent="-322499" lvl="1">
              <a:lnSpc>
                <a:spcPts val="4865"/>
              </a:lnSpc>
              <a:buFont typeface="Arial"/>
              <a:buChar char="•"/>
            </a:pPr>
            <a:r>
              <a:rPr lang="en-US" sz="29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Sensor LiDAR (Light Detection and Ranging) u</a:t>
            </a:r>
            <a:r>
              <a:rPr lang="en-US" sz="29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tiliza feixes de luz infravermelha para medir distâncias e gerar um mapa 3D detalhado do ambiente em tempo real.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463" y="9325655"/>
            <a:ext cx="218599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4033242"/>
            <a:ext cx="563793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Os Olhos do Smartphone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-94115"/>
            <a:ext cx="6858000" cy="10381115"/>
            <a:chOff x="0" y="0"/>
            <a:chExt cx="9144000" cy="138414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841487"/>
            </a:xfrm>
            <a:custGeom>
              <a:avLst/>
              <a:gdLst/>
              <a:ahLst/>
              <a:cxnLst/>
              <a:rect r="r" b="b" t="t" l="l"/>
              <a:pathLst>
                <a:path h="13841487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841487"/>
                  </a:lnTo>
                  <a:lnTo>
                    <a:pt x="0" y="13841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238" r="0" b="-1723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2048321"/>
            <a:ext cx="9445526" cy="69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Aplicação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7313" y="3223145"/>
            <a:ext cx="9445526" cy="371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25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Aplicação na RA:</a:t>
            </a:r>
          </a:p>
          <a:p>
            <a:pPr algn="l" marL="558640" indent="-279320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Mapeia o ambiente com precisão</a:t>
            </a:r>
          </a:p>
          <a:p>
            <a:pPr algn="l" marL="558640" indent="-279320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Posiciona objetos virtuais de forma realista</a:t>
            </a:r>
          </a:p>
          <a:p>
            <a:pPr algn="l" marL="558640" indent="-279320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Permite oclusão (objetos atrás ou na frente dos reais)</a:t>
            </a:r>
          </a:p>
          <a:p>
            <a:pPr algn="l" marL="558640" indent="-279320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Usado em jogos, design de interiores, escaneamento 3D e apps de medição</a:t>
            </a:r>
          </a:p>
          <a:p>
            <a:pPr algn="l">
              <a:lnSpc>
                <a:spcPts val="421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78463" y="9325655"/>
            <a:ext cx="218599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3055" y="7313112"/>
            <a:ext cx="9445526" cy="149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7050" indent="-268525" lvl="1">
              <a:lnSpc>
                <a:spcPts val="4049"/>
              </a:lnSpc>
              <a:buFont typeface="Arial"/>
              <a:buChar char="•"/>
            </a:pPr>
            <a:r>
              <a:rPr lang="en-US" sz="24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Vetorial (V): nuvem de pontos → coordenadas XYZ</a:t>
            </a:r>
          </a:p>
          <a:p>
            <a:pPr algn="l" marL="537050" indent="-268525" lvl="1">
              <a:lnSpc>
                <a:spcPts val="4049"/>
              </a:lnSpc>
              <a:buFont typeface="Arial"/>
              <a:buChar char="•"/>
            </a:pPr>
            <a:r>
              <a:rPr lang="en-US" sz="24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3D (x, y, z);</a:t>
            </a:r>
          </a:p>
          <a:p>
            <a:pPr algn="l" marL="537050" indent="-268525" lvl="1">
              <a:lnSpc>
                <a:spcPts val="4051"/>
              </a:lnSpc>
              <a:buFont typeface="Arial"/>
              <a:buChar char="•"/>
            </a:pPr>
            <a:r>
              <a:rPr lang="en-US" sz="24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Sistema rotativo (T)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2471" y="6907173"/>
            <a:ext cx="9445526" cy="51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3"/>
              </a:lnSpc>
            </a:pPr>
            <a:r>
              <a:rPr lang="en-US" sz="33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Informações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344938" y="3015310"/>
          <a:ext cx="11013575" cy="6111821"/>
        </p:xfrm>
        <a:graphic>
          <a:graphicData uri="http://schemas.openxmlformats.org/drawingml/2006/table">
            <a:tbl>
              <a:tblPr/>
              <a:tblGrid>
                <a:gridCol w="1909684"/>
                <a:gridCol w="3856269"/>
                <a:gridCol w="3621700"/>
                <a:gridCol w="1625921"/>
              </a:tblGrid>
              <a:tr h="8338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Hardware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Caracteristica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Dedicado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Preço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</a:tr>
              <a:tr h="24770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Realsee Galois M2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grande alcance, alta precisão (±20 mm @ 10 m), saída em nuvem de pontos densa + imagens panorâmicas.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geração de modelos 3D para arquitetura, engenharia, design de interiores, BIM, imobiliário.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US$ 5.499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08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Unitree 4D LiDAR L1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alcance até 30 m, leve, rápido, otimizado para navegação autônoma.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embarcado em robôs móveis, drones e veículos autônomos, fornecendo visão 360° em tempo real.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Preço a partir de US$ 249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2994625" y="2933637"/>
            <a:ext cx="3199270" cy="3101263"/>
          </a:xfrm>
          <a:custGeom>
            <a:avLst/>
            <a:gdLst/>
            <a:ahLst/>
            <a:cxnLst/>
            <a:rect r="r" b="b" t="t" l="l"/>
            <a:pathLst>
              <a:path h="3101263" w="3199270">
                <a:moveTo>
                  <a:pt x="0" y="0"/>
                </a:moveTo>
                <a:lnTo>
                  <a:pt x="3199270" y="0"/>
                </a:lnTo>
                <a:lnTo>
                  <a:pt x="3199270" y="3101262"/>
                </a:lnTo>
                <a:lnTo>
                  <a:pt x="0" y="310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13" t="0" r="-4334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94625" y="6034899"/>
            <a:ext cx="3199270" cy="3092231"/>
          </a:xfrm>
          <a:custGeom>
            <a:avLst/>
            <a:gdLst/>
            <a:ahLst/>
            <a:cxnLst/>
            <a:rect r="r" b="b" t="t" l="l"/>
            <a:pathLst>
              <a:path h="3092231" w="3199270">
                <a:moveTo>
                  <a:pt x="0" y="0"/>
                </a:moveTo>
                <a:lnTo>
                  <a:pt x="3199270" y="0"/>
                </a:lnTo>
                <a:lnTo>
                  <a:pt x="3199270" y="3092232"/>
                </a:lnTo>
                <a:lnTo>
                  <a:pt x="0" y="3092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618" t="-24102" r="-22136" b="-2876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2238" y="2048321"/>
            <a:ext cx="9445526" cy="69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Informações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8463" y="9325655"/>
            <a:ext cx="218599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5143500"/>
            <a:chOff x="0" y="0"/>
            <a:chExt cx="9144000" cy="685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4299942"/>
            <a:ext cx="6858000" cy="5987058"/>
            <a:chOff x="0" y="0"/>
            <a:chExt cx="9144000" cy="79827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4000" cy="7982743"/>
            </a:xfrm>
            <a:custGeom>
              <a:avLst/>
              <a:gdLst/>
              <a:ahLst/>
              <a:cxnLst/>
              <a:rect r="r" b="b" t="t" l="l"/>
              <a:pathLst>
                <a:path h="7982743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7982743"/>
                  </a:lnTo>
                  <a:lnTo>
                    <a:pt x="0" y="7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4547" r="0" b="-6454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048321"/>
            <a:ext cx="9445526" cy="139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Hardware 2: Unidade de Medição Inercial (IMU)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749279"/>
            <a:ext cx="6949231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O Senso de Equilíbrio e Movimento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363052"/>
            <a:ext cx="9445526" cy="1319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O que é: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Um chip com Acelerômetro (mede movimento em linha reta) e Giroscópio (mede rotação e inclinação). Funciona como o nosso ouvido interno.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042876"/>
            <a:ext cx="9445526" cy="176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Aplicação na RA: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É o componente que mantém o objeto virtual "travado" no lugar enquanto você se move. Ele rastreia cada movimento do celular para que o software ajuste a perspectiva do objeto, criando a ilusão de que ele está fixo no ambiente.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8463" y="9325655"/>
            <a:ext cx="218599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82718" y="142368"/>
            <a:ext cx="9445526" cy="69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Características Principais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7763" y="942975"/>
            <a:ext cx="10235437" cy="927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930"/>
              </a:lnSpc>
              <a:buFont typeface="Arial"/>
              <a:buChar char="•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Tipo de Informação: Vetorial (V)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Gera vetores com direção e magnitude (ex: aceleração nos eixos X, Y, Z).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Não é Raster (R), pois não cria uma grade de dados como uma imagem.</a:t>
            </a:r>
          </a:p>
          <a:p>
            <a:pPr algn="l" marL="388618" indent="-194309" lvl="1">
              <a:lnSpc>
                <a:spcPts val="2930"/>
              </a:lnSpc>
              <a:buFont typeface="Arial"/>
              <a:buChar char="•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Dimensão da Informação: 3D e 4D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3D: Dados brutos de cada sensor (acelerômetro, giroscópio).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4D: Representação da orientação final (usando Quaterniões) para evitar erros.</a:t>
            </a:r>
          </a:p>
          <a:p>
            <a:pPr algn="l" marL="388618" indent="-194309" lvl="1">
              <a:lnSpc>
                <a:spcPts val="2930"/>
              </a:lnSpc>
              <a:buFont typeface="Arial"/>
              <a:buChar char="•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Sistema de Referência: Relativo com Correção Absoluta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Relativo (T): Mede o movimento em relação a si mesma. Sozinha, ela "se perde" com o tempo.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Absoluto (A): Usa referências fixas (gravidade da Terra, campo magnético) para se corrigir e fornecer uma orientação estável.</a:t>
            </a:r>
          </a:p>
          <a:p>
            <a:pPr algn="l" marL="388618" indent="-194309" lvl="1">
              <a:lnSpc>
                <a:spcPts val="2930"/>
              </a:lnSpc>
              <a:buFont typeface="Arial"/>
              <a:buChar char="•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Ciclo de Operação: Entrada, Processo e Saída (E/P/S)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Entrada (E): Movimento físico do mundo real (aceleração e rotação).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Processo (P): Converte o movimento em dados digitais e combina as informações dos sensores (fusão de sensores).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Saída (S): Fluxo de dados digitais com a orientação e o movimento calculados.</a:t>
            </a:r>
          </a:p>
          <a:p>
            <a:pPr algn="l" marL="388618" indent="-194309" lvl="1">
              <a:lnSpc>
                <a:spcPts val="2930"/>
              </a:lnSpc>
              <a:buFont typeface="Arial"/>
              <a:buChar char="•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Relação com Mídias: É um Controlador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Não gera mídia (vídeo, imagem, áudio).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Gera dados que controlam ou interagem com mídias (ex: estabilizar um vídeo, mover um personagem em jogo VR, detectar gestos em fones de ouvido).</a:t>
            </a:r>
          </a:p>
          <a:p>
            <a:pPr algn="l" marL="388618" indent="-194309" lvl="1">
              <a:lnSpc>
                <a:spcPts val="2930"/>
              </a:lnSpc>
              <a:buFont typeface="Arial"/>
              <a:buChar char="•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Escala de Posicionamento: Micro e Macro (Assistido)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Micro (Pi): Perfeita para rastrear movimentos rápidos e precisos em pequena escala (inclinação de celular, controle de videogame).</a:t>
            </a:r>
          </a:p>
          <a:p>
            <a:pPr algn="l" marL="777237" indent="-259079" lvl="2">
              <a:lnSpc>
                <a:spcPts val="2930"/>
              </a:lnSpc>
              <a:buFont typeface="Arial"/>
              <a:buChar char="⚬"/>
            </a:pPr>
            <a:r>
              <a:rPr lang="en-US" b="true" sz="1799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Macro (Pa): Para longas distâncias (carros, drones), funciona como um "assistente" do GPS, não sendo precisa sozinha.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8463" y="9325655"/>
            <a:ext cx="218599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856310"/>
            <a:ext cx="9297441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Hardware 3: Processador com NPU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848546"/>
            <a:ext cx="6581775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O Cérebro Rápido do Smartphone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485232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Processador (CPU/GPU):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O cérebro principal, responsável pelos cálculos gerais e pela renderização dos gráficos 3D.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711427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6E5EF"/>
                </a:solidFill>
                <a:latin typeface="Roboto Bold"/>
                <a:ea typeface="Roboto Bold"/>
                <a:cs typeface="Roboto Bold"/>
                <a:sym typeface="Roboto Bold"/>
              </a:rPr>
              <a:t>Unidade de Processamento Neural (NPU):</a:t>
            </a:r>
            <a:r>
              <a:rPr lang="en-US" sz="2187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Um "cérebro especialista" e ultra-rápido, otimizado para tarefas de Inteligência Artificial, como o reconhecimento de padrões e objetos.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8463" y="9325655"/>
            <a:ext cx="218599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141131"/>
          <a:ext cx="16230600" cy="7363807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  <a:gridCol w="2705100"/>
                <a:gridCol w="2705100"/>
                <a:gridCol w="2705100"/>
                <a:gridCol w="2705100"/>
              </a:tblGrid>
              <a:tr h="17143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Etapas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Tipo de informação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Dimensão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Sistema (A/T)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Mídia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Posicionamento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F6B"/>
                    </a:solidFill>
                  </a:tcPr>
                </a:tc>
              </a:tr>
              <a:tr h="1800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Entrada (E)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Raster (Imagem/Vídeo)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Vetorial (Texto)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1D (Áudio bruto)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2D (Imagem)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3D (Vídeo)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4D/ND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Absoluto (A)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Relativo (T)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Imagem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Vídeo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Áudio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Macro (Pa)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 (Pi)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3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Processo (P)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Majoritariamente Vetorial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Relativo (T)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Macro (Pa)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 (Pi)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51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Saída (S)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Raster (máscara/frames)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Vetorial (logits)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1D (texto tokenizado)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2D/3D (máscaras/volumes)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Absoluto (A)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Imagem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Vídeo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Áudio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Macro (Pa)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 (Pi)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009650"/>
            <a:ext cx="6581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Tabela comparativa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8463" y="9325655"/>
            <a:ext cx="218599" cy="589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DAGxMnL5XOk</dc:identifier>
  <dcterms:modified xsi:type="dcterms:W3CDTF">2011-08-01T06:04:30Z</dcterms:modified>
  <cp:revision>1</cp:revision>
  <dc:title>trabalho-unidade-2-realidade-virtual</dc:title>
</cp:coreProperties>
</file>